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645" r:id="rId2"/>
    <p:sldId id="646" r:id="rId3"/>
    <p:sldId id="647" r:id="rId4"/>
    <p:sldId id="648" r:id="rId5"/>
    <p:sldId id="649" r:id="rId6"/>
    <p:sldId id="650" r:id="rId7"/>
    <p:sldId id="651" r:id="rId8"/>
    <p:sldId id="652" r:id="rId9"/>
    <p:sldId id="655" r:id="rId10"/>
    <p:sldId id="653" r:id="rId11"/>
    <p:sldId id="656" r:id="rId12"/>
    <p:sldId id="657" r:id="rId13"/>
    <p:sldId id="658" r:id="rId14"/>
    <p:sldId id="659" r:id="rId15"/>
    <p:sldId id="660" r:id="rId16"/>
    <p:sldId id="661" r:id="rId17"/>
    <p:sldId id="662" r:id="rId18"/>
    <p:sldId id="663" r:id="rId19"/>
    <p:sldId id="664" r:id="rId20"/>
    <p:sldId id="665" r:id="rId21"/>
    <p:sldId id="666" r:id="rId22"/>
    <p:sldId id="667" r:id="rId23"/>
    <p:sldId id="668" r:id="rId24"/>
    <p:sldId id="669" r:id="rId25"/>
    <p:sldId id="670" r:id="rId26"/>
    <p:sldId id="671" r:id="rId27"/>
    <p:sldId id="672" r:id="rId28"/>
    <p:sldId id="673" r:id="rId29"/>
    <p:sldId id="674" r:id="rId30"/>
    <p:sldId id="675" r:id="rId31"/>
    <p:sldId id="676" r:id="rId32"/>
    <p:sldId id="677" r:id="rId33"/>
    <p:sldId id="678" r:id="rId34"/>
    <p:sldId id="680" r:id="rId35"/>
    <p:sldId id="681" r:id="rId36"/>
    <p:sldId id="682" r:id="rId37"/>
    <p:sldId id="683" r:id="rId38"/>
    <p:sldId id="684" r:id="rId39"/>
    <p:sldId id="685" r:id="rId40"/>
    <p:sldId id="686" r:id="rId41"/>
    <p:sldId id="687" r:id="rId42"/>
    <p:sldId id="688" r:id="rId43"/>
    <p:sldId id="689" r:id="rId44"/>
    <p:sldId id="690" r:id="rId45"/>
    <p:sldId id="691" r:id="rId46"/>
    <p:sldId id="692" r:id="rId47"/>
    <p:sldId id="693" r:id="rId48"/>
    <p:sldId id="694" r:id="rId49"/>
    <p:sldId id="695" r:id="rId50"/>
    <p:sldId id="697" r:id="rId51"/>
    <p:sldId id="696" r:id="rId52"/>
    <p:sldId id="698" r:id="rId53"/>
    <p:sldId id="699" r:id="rId54"/>
    <p:sldId id="700" r:id="rId55"/>
    <p:sldId id="701" r:id="rId56"/>
    <p:sldId id="703" r:id="rId57"/>
    <p:sldId id="702" r:id="rId58"/>
    <p:sldId id="704" r:id="rId59"/>
    <p:sldId id="705" r:id="rId60"/>
    <p:sldId id="706" r:id="rId61"/>
    <p:sldId id="707" r:id="rId62"/>
    <p:sldId id="708" r:id="rId6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82" autoAdjust="0"/>
    <p:restoredTop sz="91532" autoAdjust="0"/>
  </p:normalViewPr>
  <p:slideViewPr>
    <p:cSldViewPr>
      <p:cViewPr>
        <p:scale>
          <a:sx n="88" d="100"/>
          <a:sy n="88" d="100"/>
        </p:scale>
        <p:origin x="2224" y="10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151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Sunday, September 25,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5" Type="http://schemas.openxmlformats.org/officeDocument/2006/relationships/image" Target="../media/image21.JPG"/><Relationship Id="rId6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gif"/><Relationship Id="rId3" Type="http://schemas.openxmlformats.org/officeDocument/2006/relationships/image" Target="../media/image25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Relationship Id="rId3" Type="http://schemas.openxmlformats.org/officeDocument/2006/relationships/image" Target="../media/image2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4" Type="http://schemas.openxmlformats.org/officeDocument/2006/relationships/image" Target="../media/image29.tiff"/><Relationship Id="rId5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gif"/><Relationship Id="rId4" Type="http://schemas.openxmlformats.org/officeDocument/2006/relationships/image" Target="../media/image97.png"/><Relationship Id="rId5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7.png"/><Relationship Id="rId5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tiff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tif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tiff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tif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Introduction</a:t>
            </a:r>
            <a:endParaRPr lang="en-US" altLang="ko-KR" sz="48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037492" y="4149080"/>
            <a:ext cx="70426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/>
              <a:t>Sungjoon Choi</a:t>
            </a:r>
          </a:p>
          <a:p>
            <a:pPr algn="ctr"/>
            <a:r>
              <a:rPr lang="en-US" altLang="ko-KR" sz="2800" b="1" dirty="0" smtClean="0"/>
              <a:t>(sungjoon.choi@cpslab.snu.ac.kr)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736580" y="1924328"/>
            <a:ext cx="5105400" cy="2505076"/>
            <a:chOff x="-5105400" y="3978720"/>
            <a:chExt cx="5105400" cy="2505076"/>
          </a:xfrm>
        </p:grpSpPr>
        <p:pic>
          <p:nvPicPr>
            <p:cNvPr id="10" name="Picture 7" descr="https://img.gaedrip.kr/images/4365aa093964833f53e382d6bfbb9764a0bf9cac51520cb6b420c526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105400" y="3978720"/>
              <a:ext cx="5105400" cy="2505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-665534" y="5328840"/>
              <a:ext cx="50366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 smtClean="0">
                  <a:latin typeface="+mn-ea"/>
                </a:rPr>
                <a:t>?</a:t>
              </a:r>
              <a:endParaRPr lang="ko-KR" altLang="en-US" sz="3200" dirty="0" smtClean="0">
                <a:latin typeface="+mn-ea"/>
              </a:endParaRPr>
            </a:p>
          </p:txBody>
        </p:sp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SNS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26217" y="1164566"/>
            <a:ext cx="9390364" cy="1316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6512" y="3790323"/>
            <a:ext cx="9390363" cy="114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36512" y="4929699"/>
            <a:ext cx="9390363" cy="1379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36512" y="2478291"/>
            <a:ext cx="9390365" cy="1315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896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Importantly,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" name="Content Placeholder 4" descr="http://img.photobucket.com/albums/v426/jprotzman/Sigpage.jpg~original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3780" y="1119188"/>
            <a:ext cx="7036439" cy="526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69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More importantly,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5" name="Content Placeholder 4" descr="http://allintranslations.com/wp-content/uploads/2015/02/shutterstock_139655165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7474" y="1479650"/>
            <a:ext cx="6809052" cy="454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30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5368" y="2636912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altLang="ko-KR" sz="4400" dirty="0" smtClean="0"/>
              <a:t>Deep learning theories </a:t>
            </a:r>
            <a:r>
              <a:rPr lang="en-US" altLang="ko-KR" sz="4400" dirty="0" smtClean="0">
                <a:solidFill>
                  <a:srgbClr val="C00000"/>
                </a:solidFill>
              </a:rPr>
              <a:t>covers</a:t>
            </a:r>
            <a:r>
              <a:rPr lang="en-US" altLang="ko-KR" sz="4400" dirty="0" smtClean="0"/>
              <a:t>,</a:t>
            </a:r>
            <a:br>
              <a:rPr lang="en-US" altLang="ko-KR" sz="4400" dirty="0" smtClean="0"/>
            </a:br>
            <a:r>
              <a:rPr lang="en-US" altLang="ko-KR" sz="2800" dirty="0" smtClean="0">
                <a:solidFill>
                  <a:schemeClr val="bg1">
                    <a:lumMod val="65000"/>
                  </a:schemeClr>
                </a:solidFill>
              </a:rPr>
              <a:t>(in my original course)</a:t>
            </a:r>
            <a:endParaRPr lang="ko-KR" altLang="en-US" sz="4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33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Convolutional neural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5" name="Picture 5" descr="C:\Users\CPSLAB\Desktop\새 파일 5_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255" t="11119" r="8726"/>
          <a:stretch/>
        </p:blipFill>
        <p:spPr bwMode="auto">
          <a:xfrm>
            <a:off x="2267744" y="1586409"/>
            <a:ext cx="4501602" cy="251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5408" y="1124744"/>
            <a:ext cx="1276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AlexNet</a:t>
            </a:r>
            <a:endParaRPr kumimoji="1" lang="ko-KR" altLang="en-US" sz="2400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84"/>
          <a:stretch/>
        </p:blipFill>
        <p:spPr bwMode="auto">
          <a:xfrm>
            <a:off x="1331640" y="4669073"/>
            <a:ext cx="6679566" cy="1770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92809" y="4293096"/>
            <a:ext cx="2015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err="1" smtClean="0"/>
              <a:t>GoogleLeNet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30596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Algorithms behind AlphaGo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8499" y="5000476"/>
            <a:ext cx="494511" cy="817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7287" y="5062018"/>
            <a:ext cx="550617" cy="8152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8746" y="5014948"/>
            <a:ext cx="612900" cy="817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2821" y="5000476"/>
            <a:ext cx="589048" cy="817200"/>
          </a:xfrm>
          <a:prstGeom prst="rect">
            <a:avLst/>
          </a:prstGeom>
        </p:spPr>
      </p:pic>
      <p:cxnSp>
        <p:nvCxnSpPr>
          <p:cNvPr id="11" name="꺾인 연결선 18"/>
          <p:cNvCxnSpPr/>
          <p:nvPr/>
        </p:nvCxnSpPr>
        <p:spPr>
          <a:xfrm rot="5400000">
            <a:off x="7021550" y="5113471"/>
            <a:ext cx="12700" cy="1408410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43608" y="5407412"/>
            <a:ext cx="2175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C000"/>
                </a:solidFill>
              </a:rPr>
              <a:t>SL Policy Network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13817" y="5302949"/>
            <a:ext cx="1411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Rollout net</a:t>
            </a:r>
          </a:p>
          <a:p>
            <a:r>
              <a:rPr lang="en-US" altLang="ko-KR" b="1" dirty="0" smtClean="0">
                <a:solidFill>
                  <a:srgbClr val="7030A0"/>
                </a:solidFill>
              </a:rPr>
              <a:t>Value net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92717" y="5199189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R</a:t>
            </a:r>
            <a:r>
              <a:rPr lang="en-US" altLang="ko-KR" b="1" dirty="0" smtClean="0">
                <a:solidFill>
                  <a:srgbClr val="0000FF"/>
                </a:solidFill>
              </a:rPr>
              <a:t>L net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15" name="왼쪽 중괄호 4"/>
          <p:cNvSpPr/>
          <p:nvPr/>
        </p:nvSpPr>
        <p:spPr>
          <a:xfrm rot="16200000">
            <a:off x="2205436" y="3740372"/>
            <a:ext cx="350836" cy="253047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왼쪽 중괄호 5"/>
          <p:cNvSpPr/>
          <p:nvPr/>
        </p:nvSpPr>
        <p:spPr>
          <a:xfrm rot="16200000">
            <a:off x="6320237" y="3740372"/>
            <a:ext cx="350836" cy="253047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24" y="1268760"/>
            <a:ext cx="8298352" cy="360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54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Regularization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5" name="Picture 2" descr="http://cfile5.uf.tistory.com/image/2404DE3F53902B1C1394A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5616" y="1340768"/>
            <a:ext cx="6907568" cy="392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15616" y="5415607"/>
            <a:ext cx="5689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Main purpose is to avoid “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OverFitting</a:t>
            </a:r>
            <a:r>
              <a:rPr lang="en-US" altLang="ko-KR" sz="2400" dirty="0" smtClean="0">
                <a:latin typeface="+mn-ea"/>
              </a:rPr>
              <a:t>”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740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Optimization methods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1915107"/>
            <a:ext cx="4113248" cy="31844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5440" y="1772816"/>
            <a:ext cx="4297040" cy="332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8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Restricted Boltzmann machine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2" y="1340768"/>
            <a:ext cx="4852976" cy="39655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2550" y="2060848"/>
            <a:ext cx="5607850" cy="420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4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Denoising auto-encoder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237" y="2024549"/>
            <a:ext cx="3049126" cy="29886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874" y="2024549"/>
            <a:ext cx="3049126" cy="29523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0" y="2024549"/>
            <a:ext cx="3049126" cy="298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4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Deep learning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Picture 2" descr="http://news.uic.edu/files/2015/07/15893429463_e4172f3629_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9224" y="1412776"/>
            <a:ext cx="6597036" cy="435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87364" y="2710661"/>
            <a:ext cx="178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MLP</a:t>
            </a:r>
            <a:endParaRPr lang="ko-KR" altLang="en-US" sz="3600" b="1" dirty="0" smtClean="0">
              <a:latin typeface="Microsoft YaHei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3440" y="2322974"/>
            <a:ext cx="22363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CNN</a:t>
            </a:r>
            <a:endParaRPr lang="ko-KR" altLang="en-US" sz="2800" b="1" dirty="0" smtClean="0">
              <a:latin typeface="Microsoft YaHei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65688" y="2712505"/>
            <a:ext cx="178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RBM</a:t>
            </a:r>
            <a:endParaRPr lang="ko-KR" altLang="en-US" sz="3200" b="1" dirty="0" smtClean="0">
              <a:latin typeface="Microsoft YaHei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7528" y="1954932"/>
            <a:ext cx="1784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RNN / LSTM</a:t>
            </a:r>
            <a:endParaRPr lang="ko-KR" altLang="en-US" sz="1600" b="1" dirty="0" smtClean="0">
              <a:latin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Semantic segmentation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69" y="1556793"/>
            <a:ext cx="9036262" cy="438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Weakly-supervised localization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016" y="1119188"/>
            <a:ext cx="7605967" cy="526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330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Detection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5653" y="3645024"/>
            <a:ext cx="3225040" cy="2254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8306" y="1146968"/>
            <a:ext cx="3039734" cy="182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9084" y="1124744"/>
            <a:ext cx="3305324" cy="1751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745321" y="2924944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R-CNN</a:t>
            </a:r>
            <a:endParaRPr lang="ko-KR" altLang="en-US" sz="24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5910192" y="2940584"/>
            <a:ext cx="1363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SPP net</a:t>
            </a:r>
            <a:endParaRPr lang="ko-KR" altLang="en-US" sz="24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1155143" y="5847655"/>
            <a:ext cx="240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Fast R-CNN</a:t>
            </a:r>
            <a:endParaRPr lang="ko-KR" altLang="en-US" sz="2400" dirty="0" smtClean="0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5840" y="3554533"/>
            <a:ext cx="3327090" cy="221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316579" y="5847655"/>
            <a:ext cx="240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Faster R-CNN</a:t>
            </a:r>
            <a:endParaRPr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18113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RNN - LSTM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5" name="Picture 2" descr="C:\Users\CPSLAB\Desktop\LSTM3-chain.png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38412" y="1193180"/>
            <a:ext cx="4514304" cy="497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슬라이드 번호 개체 틀 3"/>
          <p:cNvSpPr txBox="1">
            <a:spLocks/>
          </p:cNvSpPr>
          <p:nvPr/>
        </p:nvSpPr>
        <p:spPr>
          <a:xfrm>
            <a:off x="3505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7653" y="2829797"/>
            <a:ext cx="1767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(Cell)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31988" y="4352404"/>
            <a:ext cx="2096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Hidden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7312" y="2524834"/>
            <a:ext cx="1630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C0000"/>
                </a:solidFill>
              </a:rPr>
              <a:t>Forget Gate</a:t>
            </a:r>
            <a:endParaRPr lang="ko-KR" altLang="en-US" sz="2000" b="1" dirty="0">
              <a:solidFill>
                <a:srgbClr val="CC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79566" y="3318892"/>
            <a:ext cx="1486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C0000"/>
                </a:solidFill>
              </a:rPr>
              <a:t>Input Gate</a:t>
            </a:r>
            <a:endParaRPr lang="ko-KR" altLang="en-US" sz="2000" b="1" dirty="0">
              <a:solidFill>
                <a:srgbClr val="CC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37138" y="3585716"/>
            <a:ext cx="1703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C0000"/>
                </a:solidFill>
              </a:rPr>
              <a:t>Output Gate</a:t>
            </a:r>
            <a:endParaRPr lang="ko-KR" altLang="en-US" sz="2000" b="1" dirty="0">
              <a:solidFill>
                <a:srgbClr val="CC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67294" y="2842224"/>
            <a:ext cx="2575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C0000"/>
                </a:solidFill>
              </a:rPr>
              <a:t>Next (Cell)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67155" y="4377803"/>
            <a:ext cx="2904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C0000"/>
                </a:solidFill>
              </a:rPr>
              <a:t>Next Hidden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34200" y="5614640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Input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12160" y="1268760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Output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52338" y="5805264"/>
            <a:ext cx="3556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smtClean="0">
                <a:solidFill>
                  <a:srgbClr val="0070C0"/>
                </a:solidFill>
              </a:rPr>
              <a:t>Output = Hidden state</a:t>
            </a:r>
            <a:endParaRPr kumimoji="1" lang="ko-KR" alt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19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Visual Q&amp;A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850" y="1340768"/>
            <a:ext cx="8496300" cy="4548456"/>
          </a:xfrm>
        </p:spPr>
      </p:pic>
    </p:spTree>
    <p:extLst>
      <p:ext uri="{BB962C8B-B14F-4D97-AF65-F5344CB8AC3E}">
        <p14:creationId xmlns:p14="http://schemas.microsoft.com/office/powerpoint/2010/main" val="14400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Super resolution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9592" y="908720"/>
            <a:ext cx="7272808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9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Deep reinforcement learning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9632" y="1700808"/>
            <a:ext cx="6552728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4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Handwriting generation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520" y="1457672"/>
            <a:ext cx="836295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454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Word embedding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59"/>
            <a:ext cx="9144000" cy="407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9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Image captioning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8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060848"/>
            <a:ext cx="8496300" cy="324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6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To tell the truth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171" y="1412776"/>
            <a:ext cx="6095657" cy="447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1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Hangul-RNN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332917"/>
            <a:ext cx="8496300" cy="483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4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Residual Network &amp; analyses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4217392" cy="35546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7994" y="1842318"/>
            <a:ext cx="3097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Dimension reduction</a:t>
            </a:r>
            <a:endParaRPr kumimoji="1"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047994" y="2527000"/>
            <a:ext cx="1872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Convolution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047994" y="3211682"/>
            <a:ext cx="3622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Dimension </a:t>
            </a:r>
            <a:r>
              <a:rPr kumimoji="1" lang="en-US" altLang="ko-KR" sz="2400" dirty="0" err="1" smtClean="0"/>
              <a:t>increasement</a:t>
            </a:r>
            <a:endParaRPr kumimoji="1" lang="ko-KR" altLang="en-US" sz="2400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349" y="2230357"/>
            <a:ext cx="5620962" cy="369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Neural Style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72000" y="1268760"/>
            <a:ext cx="40324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Understanding Deep Image Representations by Inverting </a:t>
            </a:r>
            <a:r>
              <a:rPr lang="en-US" altLang="ko-KR" dirty="0" smtClean="0"/>
              <a:t>Them</a:t>
            </a:r>
          </a:p>
          <a:p>
            <a:r>
              <a:rPr lang="en-US" altLang="ko-KR" b="1" dirty="0" smtClean="0"/>
              <a:t>CVPR2015</a:t>
            </a:r>
            <a:endParaRPr lang="en-US" altLang="ko-KR" b="1" dirty="0"/>
          </a:p>
        </p:txBody>
      </p:sp>
      <p:sp>
        <p:nvSpPr>
          <p:cNvPr id="6" name="직사각형 5"/>
          <p:cNvSpPr/>
          <p:nvPr/>
        </p:nvSpPr>
        <p:spPr>
          <a:xfrm>
            <a:off x="611560" y="1268760"/>
            <a:ext cx="40324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Texture Synthesis Using Convolutional Neural Networks </a:t>
            </a:r>
          </a:p>
          <a:p>
            <a:r>
              <a:rPr lang="en-US" altLang="ko-KR" b="1" dirty="0"/>
              <a:t>NIPS2015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54649" y="2515756"/>
            <a:ext cx="386715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346" y="2313811"/>
            <a:ext cx="3451606" cy="3635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 descr="images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1600" y="1700808"/>
            <a:ext cx="6980850" cy="389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25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Generative adversarial networks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746" y="1268760"/>
            <a:ext cx="4157246" cy="24347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7521" y="1052736"/>
            <a:ext cx="3754919" cy="286680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844" y="3935091"/>
            <a:ext cx="7236296" cy="228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01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5368" y="2636912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altLang="ko-KR" sz="4400" dirty="0" smtClean="0"/>
              <a:t>Deep learning implementations </a:t>
            </a:r>
            <a:r>
              <a:rPr lang="en-US" altLang="ko-KR" sz="4400" dirty="0" smtClean="0">
                <a:solidFill>
                  <a:srgbClr val="C00000"/>
                </a:solidFill>
              </a:rPr>
              <a:t>cover,</a:t>
            </a:r>
            <a:br>
              <a:rPr lang="en-US" altLang="ko-KR" sz="4400" dirty="0" smtClean="0">
                <a:solidFill>
                  <a:srgbClr val="C00000"/>
                </a:solidFill>
              </a:rPr>
            </a:br>
            <a:r>
              <a:rPr lang="en-US" altLang="ko-KR" sz="2800" dirty="0">
                <a:solidFill>
                  <a:prstClr val="white">
                    <a:lumMod val="65000"/>
                  </a:prstClr>
                </a:solidFill>
              </a:rPr>
              <a:t> (in my original course)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02535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Basic Python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196752"/>
            <a:ext cx="6182072" cy="21027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044" y="1956048"/>
            <a:ext cx="6015044" cy="15449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1084" y="2164078"/>
            <a:ext cx="5097735" cy="417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Using MNIST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109" y="1119188"/>
            <a:ext cx="6131782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90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Basic image handling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16" y="1518097"/>
            <a:ext cx="6213600" cy="45399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981267"/>
            <a:ext cx="5400016" cy="52744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362" y="185055"/>
            <a:ext cx="3024336" cy="645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73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Basic TensorFlow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915816" y="1772816"/>
            <a:ext cx="3312368" cy="43204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64578" y="1268760"/>
            <a:ext cx="5036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Computational Graph (TensorFlow)</a:t>
            </a:r>
            <a:endParaRPr kumimoji="1"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939674" y="4416935"/>
            <a:ext cx="12862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Variable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7706" y="5155298"/>
            <a:ext cx="185018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smtClean="0"/>
              <a:t>PlaceHolder</a:t>
            </a:r>
            <a:endParaRPr kumimoji="1" lang="ko-KR" alt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789954" y="3652429"/>
            <a:ext cx="158569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Operation</a:t>
            </a:r>
            <a:endParaRPr kumimoji="1" lang="ko-KR" alt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191506" y="2935954"/>
            <a:ext cx="78258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Loss</a:t>
            </a:r>
            <a:endParaRPr kumimoji="1" lang="ko-KR" altLang="en-US" sz="24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806785" y="2204864"/>
            <a:ext cx="15520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Optimizer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26068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Logistic regression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198" y="1119188"/>
            <a:ext cx="6403603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4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Deep learning tutorial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112" y="969667"/>
            <a:ext cx="7164288" cy="50516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55776" y="5991671"/>
            <a:ext cx="3996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http://</a:t>
            </a:r>
            <a:r>
              <a:rPr kumimoji="1" lang="en-US" altLang="ko-KR" sz="2400" dirty="0" err="1"/>
              <a:t>hunkim.github.io</a:t>
            </a:r>
            <a:r>
              <a:rPr kumimoji="1" lang="en-US" altLang="ko-KR" sz="2400" dirty="0"/>
              <a:t>/ml/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23531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Multi-layer perceptron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3946" y="1119188"/>
            <a:ext cx="6556107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Generating own datasets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2805" y="1119188"/>
            <a:ext cx="5998389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9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Denoising auto-encoder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83"/>
          <a:stretch/>
        </p:blipFill>
        <p:spPr>
          <a:xfrm>
            <a:off x="323850" y="1640217"/>
            <a:ext cx="8496300" cy="42205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237" y="2528605"/>
            <a:ext cx="3049126" cy="29886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874" y="2528605"/>
            <a:ext cx="3049126" cy="29523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00" y="2528605"/>
            <a:ext cx="3049126" cy="298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19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Convolutional neural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9116" y="1119188"/>
            <a:ext cx="4885767" cy="52625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24942"/>
            <a:ext cx="9144000" cy="120811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79512" y="3717032"/>
            <a:ext cx="2088232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2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Semantic segmentation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1044281"/>
            <a:ext cx="6249778" cy="52625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1044281"/>
            <a:ext cx="6082050" cy="533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81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TensorBoard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9507" y="1119188"/>
            <a:ext cx="7624985" cy="5262562"/>
          </a:xfrm>
          <a:prstGeom prst="rect">
            <a:avLst/>
          </a:prstGeom>
        </p:spPr>
      </p:pic>
      <p:pic>
        <p:nvPicPr>
          <p:cNvPr id="6" name="내용 개체 틀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749" y="1119188"/>
            <a:ext cx="3242501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2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Multi-to-one RNN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5" name="Content Placeholder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0613" y="1119188"/>
            <a:ext cx="6962774" cy="526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86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Word2vec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5" name="내용 개체 틀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690" y="1119188"/>
            <a:ext cx="7826620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Char-RNN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518390"/>
            <a:ext cx="8496300" cy="446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0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Neural style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49</a:t>
            </a:fld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667" y="1119188"/>
            <a:ext cx="5734665" cy="52625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119188"/>
            <a:ext cx="2456106" cy="54563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573" y="1119188"/>
            <a:ext cx="2477389" cy="545633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5643" y="1130996"/>
            <a:ext cx="2454591" cy="545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Deep learning tutorial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63941" y="5858108"/>
            <a:ext cx="7616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nl-NL" altLang="ko-KR" sz="2400" dirty="0" err="1"/>
              <a:t>https</a:t>
            </a:r>
            <a:r>
              <a:rPr kumimoji="1" lang="nl-NL" altLang="ko-KR" sz="2400" dirty="0"/>
              <a:t>://</a:t>
            </a:r>
            <a:r>
              <a:rPr kumimoji="1" lang="nl-NL" altLang="ko-KR" sz="2400" dirty="0" err="1" smtClean="0"/>
              <a:t>tensorflowkorea.wordpress.com</a:t>
            </a:r>
            <a:endParaRPr kumimoji="1" lang="ko-KR" altLang="en-US" sz="24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13" y="1072475"/>
            <a:ext cx="6222972" cy="479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36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5368" y="2636912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altLang="ko-KR" sz="4800" dirty="0" smtClean="0"/>
              <a:t>In this </a:t>
            </a:r>
            <a:r>
              <a:rPr lang="en-US" altLang="ko-KR" sz="4800" dirty="0" smtClean="0">
                <a:solidFill>
                  <a:srgbClr val="7030A0"/>
                </a:solidFill>
              </a:rPr>
              <a:t>workshop</a:t>
            </a:r>
            <a:r>
              <a:rPr lang="en-US" altLang="ko-KR" sz="4800" dirty="0" smtClean="0"/>
              <a:t>,</a:t>
            </a:r>
            <a:br>
              <a:rPr lang="en-US" altLang="ko-KR" sz="4800" dirty="0" smtClean="0"/>
            </a:br>
            <a:r>
              <a:rPr lang="en-US" altLang="ko-KR" sz="4800" dirty="0" smtClean="0"/>
              <a:t>we will </a:t>
            </a:r>
            <a:r>
              <a:rPr lang="en-US" altLang="ko-KR" sz="4800" dirty="0" smtClean="0">
                <a:solidFill>
                  <a:srgbClr val="C00000"/>
                </a:solidFill>
              </a:rPr>
              <a:t>cover,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43887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Basic </a:t>
            </a:r>
            <a:r>
              <a:rPr kumimoji="1" lang="en-US" altLang="ko-KR" dirty="0" smtClean="0">
                <a:solidFill>
                  <a:srgbClr val="C00000"/>
                </a:solidFill>
              </a:rPr>
              <a:t>Python </a:t>
            </a:r>
            <a:r>
              <a:rPr kumimoji="1" lang="en-US" altLang="ko-KR" dirty="0" smtClean="0"/>
              <a:t>usage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4802" y="1052736"/>
            <a:ext cx="3350770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1571" y="1052736"/>
            <a:ext cx="3328821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253" y="3762600"/>
            <a:ext cx="3385903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1571" y="3762600"/>
            <a:ext cx="3336105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360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Image Handling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52</a:t>
            </a:fld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050540"/>
            <a:ext cx="3317538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800" y="1050540"/>
            <a:ext cx="3363700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960" y="3744705"/>
            <a:ext cx="3378834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2800" y="3744705"/>
            <a:ext cx="3336105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605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Basic </a:t>
            </a:r>
            <a:r>
              <a:rPr kumimoji="1" lang="en-US" altLang="ko-KR" dirty="0" smtClean="0">
                <a:solidFill>
                  <a:srgbClr val="C00000"/>
                </a:solidFill>
              </a:rPr>
              <a:t>TensorFlow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718" y="1447376"/>
            <a:ext cx="5671788" cy="1004162"/>
          </a:xfrm>
          <a:prstGeom prst="rect">
            <a:avLst/>
          </a:prstGeom>
        </p:spPr>
      </p:pic>
      <p:pic>
        <p:nvPicPr>
          <p:cNvPr id="7" name="내용 개체 틀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18" y="2714121"/>
            <a:ext cx="5671790" cy="972898"/>
          </a:xfrm>
          <a:prstGeom prst="rect">
            <a:avLst/>
          </a:prstGeom>
        </p:spPr>
      </p:pic>
      <p:pic>
        <p:nvPicPr>
          <p:cNvPr id="8" name="내용 개체 틀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18" y="4047059"/>
            <a:ext cx="5671789" cy="1385212"/>
          </a:xfrm>
          <a:prstGeom prst="rect">
            <a:avLst/>
          </a:prstGeom>
        </p:spPr>
      </p:pic>
      <p:pic>
        <p:nvPicPr>
          <p:cNvPr id="9" name="내용 개체 틀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5816" y="1433303"/>
            <a:ext cx="5671788" cy="2849727"/>
          </a:xfrm>
          <a:prstGeom prst="rect">
            <a:avLst/>
          </a:prstGeom>
        </p:spPr>
      </p:pic>
      <p:pic>
        <p:nvPicPr>
          <p:cNvPr id="10" name="내용 개체 틀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5816" y="3465006"/>
            <a:ext cx="5752880" cy="262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5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solidFill>
                  <a:srgbClr val="C00000"/>
                </a:solidFill>
              </a:rPr>
              <a:t>MNIST</a:t>
            </a:r>
            <a:r>
              <a:rPr kumimoji="1" lang="en-US" altLang="ko-KR" dirty="0" smtClean="0"/>
              <a:t> usage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54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268760"/>
            <a:ext cx="6926560" cy="1584176"/>
          </a:xfrm>
          <a:prstGeom prst="rect">
            <a:avLst/>
          </a:prstGeom>
        </p:spPr>
      </p:pic>
      <p:pic>
        <p:nvPicPr>
          <p:cNvPr id="6" name="내용 개체 틀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7" y="1268760"/>
            <a:ext cx="4805471" cy="2230066"/>
          </a:xfrm>
          <a:prstGeom prst="rect">
            <a:avLst/>
          </a:prstGeom>
        </p:spPr>
      </p:pic>
      <p:pic>
        <p:nvPicPr>
          <p:cNvPr id="7" name="내용 개체 틀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" y="2952176"/>
            <a:ext cx="5832326" cy="3357144"/>
          </a:xfrm>
          <a:prstGeom prst="rect">
            <a:avLst/>
          </a:prstGeom>
        </p:spPr>
      </p:pic>
      <p:pic>
        <p:nvPicPr>
          <p:cNvPr id="8" name="내용 개체 틀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8552" y="3348394"/>
            <a:ext cx="4896222" cy="173333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5309" y="0"/>
            <a:ext cx="24831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9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Convolutional Neural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55</a:t>
            </a:fld>
            <a:endParaRPr lang="ko-KR" altLang="en-US"/>
          </a:p>
        </p:txBody>
      </p:sp>
      <p:pic>
        <p:nvPicPr>
          <p:cNvPr id="5" name="Picture 4" descr="https://raw.githubusercontent.com/nicholas-leonard/slides/master/convn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544" y="1196752"/>
            <a:ext cx="4608512" cy="165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6056" y="1467634"/>
            <a:ext cx="1512168" cy="1103941"/>
          </a:xfrm>
          <a:prstGeom prst="rect">
            <a:avLst/>
          </a:prstGeom>
        </p:spPr>
      </p:pic>
      <p:pic>
        <p:nvPicPr>
          <p:cNvPr id="8" name="Picture 2" descr="http://d3kbpzbmcynnmx.cloudfront.net/wp-content/uploads/2015/11/Screen-Shot-2015-11-05-at-10.18.08-AM.png"/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92533" y="1563255"/>
            <a:ext cx="1767899" cy="91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2883" y="2851360"/>
            <a:ext cx="6699834" cy="374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9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CNN </a:t>
            </a:r>
            <a:r>
              <a:rPr kumimoji="1" lang="en-US" altLang="ko-KR" dirty="0" smtClean="0">
                <a:solidFill>
                  <a:srgbClr val="C00000"/>
                </a:solidFill>
              </a:rPr>
              <a:t>Architectures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39552" y="1268760"/>
            <a:ext cx="1548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/>
              <a:t>AlexNet</a:t>
            </a:r>
            <a:endParaRPr kumimoji="1" lang="ko-KR" altLang="en-US" sz="2800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932040" y="1268759"/>
            <a:ext cx="937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/>
              <a:t>VGG</a:t>
            </a:r>
            <a:endParaRPr kumimoji="1" lang="ko-KR" altLang="en-US" sz="28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39552" y="3933056"/>
            <a:ext cx="2117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err="1" smtClean="0"/>
              <a:t>GoogLeNet</a:t>
            </a:r>
            <a:endParaRPr kumimoji="1" lang="ko-KR" altLang="en-US" sz="28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932040" y="3942793"/>
            <a:ext cx="1393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/>
              <a:t>ResNet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89064"/>
            <a:ext cx="3608710" cy="185920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7728" y="1851640"/>
            <a:ext cx="4058768" cy="1734053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84"/>
          <a:stretch/>
        </p:blipFill>
        <p:spPr bwMode="auto">
          <a:xfrm>
            <a:off x="319461" y="4863981"/>
            <a:ext cx="4263339" cy="113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502562" y="3179329"/>
            <a:ext cx="671314" cy="439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3600" dirty="0" smtClean="0"/>
              <a:t>Implementing </a:t>
            </a:r>
            <a:r>
              <a:rPr kumimoji="1" lang="en-US" altLang="ko-KR" sz="3600" dirty="0" smtClean="0">
                <a:solidFill>
                  <a:srgbClr val="C00000"/>
                </a:solidFill>
              </a:rPr>
              <a:t>Logistic Regression</a:t>
            </a:r>
            <a:endParaRPr kumimoji="1" lang="ko-KR" altLang="en-US" sz="36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3935" y="1290567"/>
            <a:ext cx="3360000" cy="252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592" y="1290567"/>
            <a:ext cx="3360000" cy="2520000"/>
          </a:xfrm>
          <a:prstGeom prst="rect">
            <a:avLst/>
          </a:prstGeom>
        </p:spPr>
      </p:pic>
      <p:pic>
        <p:nvPicPr>
          <p:cNvPr id="7" name="내용 개체 틀 2"/>
          <p:cNvPicPr>
            <a:picLocks noGrp="1" noChangeAspect="1"/>
          </p:cNvPicPr>
          <p:nvPr>
            <p:ph idx="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3935" y="4077072"/>
            <a:ext cx="3436672" cy="2057838"/>
          </a:xfrm>
          <a:prstGeom prst="rect">
            <a:avLst/>
          </a:prstGeom>
        </p:spPr>
      </p:pic>
      <p:pic>
        <p:nvPicPr>
          <p:cNvPr id="8" name="내용 개체 틀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592" y="4077073"/>
            <a:ext cx="3364472" cy="1008112"/>
          </a:xfrm>
          <a:prstGeom prst="rect">
            <a:avLst/>
          </a:prstGeom>
        </p:spPr>
      </p:pic>
      <p:pic>
        <p:nvPicPr>
          <p:cNvPr id="9" name="내용 개체 틀 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592" y="5416084"/>
            <a:ext cx="3360000" cy="71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4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3600" dirty="0"/>
              <a:t>Implementing </a:t>
            </a:r>
            <a:r>
              <a:rPr kumimoji="1" lang="en-US" altLang="ko-KR" sz="3600" dirty="0" smtClean="0">
                <a:solidFill>
                  <a:srgbClr val="C00000"/>
                </a:solidFill>
              </a:rPr>
              <a:t>Multi Layer Perceptron</a:t>
            </a:r>
            <a:endParaRPr kumimoji="1" lang="ko-KR" altLang="en-US" sz="36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64" y="1196752"/>
            <a:ext cx="3360000" cy="252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4048" y="1196752"/>
            <a:ext cx="3360000" cy="252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904" y="3933056"/>
            <a:ext cx="3372560" cy="21515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2169" y="3933056"/>
            <a:ext cx="3371879" cy="250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5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95200" y="254688"/>
            <a:ext cx="8848800" cy="654032"/>
          </a:xfrm>
        </p:spPr>
        <p:txBody>
          <a:bodyPr/>
          <a:lstStyle/>
          <a:p>
            <a:r>
              <a:rPr kumimoji="1" lang="en-US" altLang="ko-KR" sz="3600" dirty="0"/>
              <a:t>Implementing </a:t>
            </a:r>
            <a:r>
              <a:rPr kumimoji="1" lang="en-US" altLang="ko-KR" sz="3600" dirty="0" smtClean="0">
                <a:solidFill>
                  <a:srgbClr val="C00000"/>
                </a:solidFill>
              </a:rPr>
              <a:t>CNN</a:t>
            </a:r>
            <a:endParaRPr kumimoji="1" lang="ko-KR" altLang="en-US" sz="36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576" y="1161028"/>
            <a:ext cx="3360000" cy="2520000"/>
          </a:xfrm>
          <a:prstGeom prst="rect">
            <a:avLst/>
          </a:prstGeom>
        </p:spPr>
      </p:pic>
      <p:pic>
        <p:nvPicPr>
          <p:cNvPr id="6" name="내용 개체 틀 2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2229" y="1052736"/>
            <a:ext cx="3391215" cy="2628292"/>
          </a:xfrm>
          <a:prstGeom prst="rect">
            <a:avLst/>
          </a:prstGeom>
        </p:spPr>
      </p:pic>
      <p:pic>
        <p:nvPicPr>
          <p:cNvPr id="7" name="내용 개체 틀 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576" y="3933336"/>
            <a:ext cx="3337990" cy="2258640"/>
          </a:xfrm>
          <a:prstGeom prst="rect">
            <a:avLst/>
          </a:prstGeom>
        </p:spPr>
      </p:pic>
      <p:pic>
        <p:nvPicPr>
          <p:cNvPr id="8" name="내용 개체 틀 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2229" y="4005064"/>
            <a:ext cx="3396441" cy="201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6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Deep learning tutorial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616752" y="6135687"/>
            <a:ext cx="3971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http://cs231n.stanford.edu/</a:t>
            </a:r>
            <a:endParaRPr kumimoji="1" lang="ko-KR" altLang="en-US" sz="24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757" y="980728"/>
            <a:ext cx="5963461" cy="518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3600" dirty="0" smtClean="0"/>
              <a:t>Training with a </a:t>
            </a:r>
            <a:r>
              <a:rPr kumimoji="1" lang="en-US" altLang="ko-KR" sz="3600" dirty="0" smtClean="0">
                <a:solidFill>
                  <a:srgbClr val="C00000"/>
                </a:solidFill>
              </a:rPr>
              <a:t>Custom</a:t>
            </a:r>
            <a:r>
              <a:rPr kumimoji="1" lang="en-US" altLang="ko-KR" sz="3600" dirty="0" smtClean="0"/>
              <a:t> dataset</a:t>
            </a:r>
            <a:endParaRPr kumimoji="1" lang="ko-KR" altLang="en-US" sz="3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102823"/>
            <a:ext cx="1823314" cy="52064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133" y="1130973"/>
            <a:ext cx="1912133" cy="52302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972" y="1340768"/>
            <a:ext cx="2062790" cy="39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4430" y="1340768"/>
            <a:ext cx="2301019" cy="39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9887" y="1340768"/>
            <a:ext cx="2301019" cy="39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12" y="1340768"/>
            <a:ext cx="2277070" cy="39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1058200" y="5478929"/>
            <a:ext cx="54373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rgbClr val="C00000"/>
                </a:solidFill>
              </a:rPr>
              <a:t>LR</a:t>
            </a:r>
            <a:endParaRPr kumimoji="1" lang="ko-KR" altLang="en-US" sz="2400" b="1" dirty="0" smtClean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40869" y="5478929"/>
            <a:ext cx="152638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rgbClr val="C00000"/>
                </a:solidFill>
              </a:rPr>
              <a:t>LR-tuned</a:t>
            </a:r>
            <a:endParaRPr kumimoji="1" lang="ko-KR" altLang="en-US" sz="2400" b="1" dirty="0" smtClean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39638" y="5480789"/>
            <a:ext cx="82747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rgbClr val="C00000"/>
                </a:solidFill>
              </a:rPr>
              <a:t>MLP</a:t>
            </a:r>
            <a:endParaRPr kumimoji="1" lang="ko-KR" altLang="en-US" sz="2400" b="1" dirty="0" smtClean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85066" y="5480790"/>
            <a:ext cx="87235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rgbClr val="C00000"/>
                </a:solidFill>
              </a:rPr>
              <a:t>CNN</a:t>
            </a:r>
            <a:endParaRPr kumimoji="1" lang="ko-KR" altLang="en-US" sz="2400" b="1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25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3600" dirty="0" smtClean="0"/>
              <a:t>And if time permits, </a:t>
            </a:r>
            <a:endParaRPr kumimoji="1" lang="ko-KR" altLang="en-US" sz="3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527" y="1544423"/>
            <a:ext cx="3960000" cy="20393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5086" y="984568"/>
            <a:ext cx="3502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Semantic Segmentation</a:t>
            </a:r>
            <a:endParaRPr kumimoji="1" lang="ko-KR" altLang="en-US" sz="2400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2370" y="1544423"/>
            <a:ext cx="3960000" cy="2087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148064" y="980728"/>
            <a:ext cx="2553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Object Detection</a:t>
            </a:r>
            <a:endParaRPr kumimoji="1" lang="ko-KR" altLang="en-US" sz="2400" dirty="0" smtClean="0"/>
          </a:p>
        </p:txBody>
      </p:sp>
      <p:pic>
        <p:nvPicPr>
          <p:cNvPr id="9" name="내용 개체 틀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527" y="4261350"/>
            <a:ext cx="3960000" cy="2119968"/>
          </a:xfr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595086" y="3757787"/>
            <a:ext cx="1729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Visual QnA</a:t>
            </a:r>
            <a:endParaRPr kumimoji="1" lang="ko-KR" altLang="en-US" sz="2400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4047" y="4221525"/>
            <a:ext cx="3960000" cy="24296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72000" y="3757787"/>
            <a:ext cx="4598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Generative </a:t>
            </a:r>
            <a:r>
              <a:rPr kumimoji="1" lang="en-US" altLang="ko-KR" sz="2400" smtClean="0"/>
              <a:t>Adversarial Network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867970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  <p:bldP spid="1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solidFill>
                  <a:srgbClr val="C00000"/>
                </a:solidFill>
              </a:rPr>
              <a:t>Caution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62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673" y="1586803"/>
            <a:ext cx="4900654" cy="4362477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51000" y="1470819"/>
            <a:ext cx="58420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88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8826" y="908720"/>
            <a:ext cx="5406347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Deep learning tutorial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616752" y="6135687"/>
            <a:ext cx="3971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http://cs224d.stanford.edu/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71076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7420" y="1119188"/>
            <a:ext cx="7649160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Deep learning tutorial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555776" y="6093296"/>
            <a:ext cx="40318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/>
              <a:t>https://github.com/sjchoi86</a:t>
            </a:r>
          </a:p>
        </p:txBody>
      </p:sp>
    </p:spTree>
    <p:extLst>
      <p:ext uri="{BB962C8B-B14F-4D97-AF65-F5344CB8AC3E}">
        <p14:creationId xmlns:p14="http://schemas.microsoft.com/office/powerpoint/2010/main" val="197721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Goal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210" y="1119188"/>
            <a:ext cx="7139580" cy="52625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99992" y="5262299"/>
            <a:ext cx="2664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 smtClean="0">
                <a:solidFill>
                  <a:srgbClr val="FFFF00"/>
                </a:solidFill>
                <a:latin typeface="+mn-ea"/>
              </a:rPr>
              <a:t>TensorFlow</a:t>
            </a:r>
          </a:p>
          <a:p>
            <a:pPr algn="ctr"/>
            <a:r>
              <a:rPr kumimoji="1" lang="en-US" altLang="ko-KR" sz="2400" b="1" dirty="0" smtClean="0">
                <a:solidFill>
                  <a:srgbClr val="FFFF00"/>
                </a:solidFill>
                <a:latin typeface="+mn-ea"/>
              </a:rPr>
              <a:t>Implementation</a:t>
            </a:r>
            <a:endParaRPr kumimoji="1" lang="ko-KR" altLang="en-US" sz="2400" b="1" dirty="0" smtClean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75656" y="5262299"/>
            <a:ext cx="30382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 smtClean="0">
                <a:solidFill>
                  <a:srgbClr val="FFFF00"/>
                </a:solidFill>
                <a:latin typeface="+mn-ea"/>
              </a:rPr>
              <a:t>Deep Learning</a:t>
            </a:r>
          </a:p>
          <a:p>
            <a:pPr algn="ctr"/>
            <a:r>
              <a:rPr kumimoji="1" lang="en-US" altLang="ko-KR" sz="2400" b="1" dirty="0" smtClean="0">
                <a:solidFill>
                  <a:srgbClr val="FFFF00"/>
                </a:solidFill>
                <a:latin typeface="+mn-ea"/>
              </a:rPr>
              <a:t>Theories</a:t>
            </a:r>
            <a:endParaRPr kumimoji="1" lang="ko-KR" altLang="en-US" sz="2400" b="1" dirty="0" smtClean="0">
              <a:solidFill>
                <a:srgbClr val="FFFF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9534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32980</TotalTime>
  <Words>350</Words>
  <Application>Microsoft Macintosh PowerPoint</Application>
  <PresentationFormat>화면 슬라이드 쇼(4:3)</PresentationFormat>
  <Paragraphs>185</Paragraphs>
  <Slides>62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9" baseType="lpstr">
      <vt:lpstr>맑은 고딕</vt:lpstr>
      <vt:lpstr>휴먼둥근헤드라인</vt:lpstr>
      <vt:lpstr>Garamond</vt:lpstr>
      <vt:lpstr>Meiryo UI</vt:lpstr>
      <vt:lpstr>Microsoft YaHei</vt:lpstr>
      <vt:lpstr>Arial</vt:lpstr>
      <vt:lpstr>Office 테마</vt:lpstr>
      <vt:lpstr>PowerPoint 프레젠테이션</vt:lpstr>
      <vt:lpstr>Deep learning</vt:lpstr>
      <vt:lpstr>To tell the truth</vt:lpstr>
      <vt:lpstr>Deep learning tutorial</vt:lpstr>
      <vt:lpstr>Deep learning tutorial</vt:lpstr>
      <vt:lpstr>Deep learning tutorial</vt:lpstr>
      <vt:lpstr>Deep learning tutorial</vt:lpstr>
      <vt:lpstr>Deep learning tutorial</vt:lpstr>
      <vt:lpstr>Goal</vt:lpstr>
      <vt:lpstr>SNS</vt:lpstr>
      <vt:lpstr>Importantly,</vt:lpstr>
      <vt:lpstr>More importantly,</vt:lpstr>
      <vt:lpstr>Deep learning theories covers, (in my original course)</vt:lpstr>
      <vt:lpstr>Convolutional neural network</vt:lpstr>
      <vt:lpstr>Algorithms behind AlphaGo</vt:lpstr>
      <vt:lpstr>Regularization</vt:lpstr>
      <vt:lpstr>Optimization methods</vt:lpstr>
      <vt:lpstr>Restricted Boltzmann machine</vt:lpstr>
      <vt:lpstr>Denoising auto-encoder</vt:lpstr>
      <vt:lpstr>Semantic segmentation</vt:lpstr>
      <vt:lpstr>Weakly-supervised localization</vt:lpstr>
      <vt:lpstr>Detection</vt:lpstr>
      <vt:lpstr>RNN - LSTM</vt:lpstr>
      <vt:lpstr>Visual Q&amp;A</vt:lpstr>
      <vt:lpstr>Super resolution</vt:lpstr>
      <vt:lpstr>Deep reinforcement learning</vt:lpstr>
      <vt:lpstr>Handwriting generation</vt:lpstr>
      <vt:lpstr>Word embedding</vt:lpstr>
      <vt:lpstr>Image captioning</vt:lpstr>
      <vt:lpstr>Hangul-RNN</vt:lpstr>
      <vt:lpstr>Residual Network &amp; analyses</vt:lpstr>
      <vt:lpstr>Neural Style</vt:lpstr>
      <vt:lpstr>Generative adversarial networks</vt:lpstr>
      <vt:lpstr>Deep learning implementations cover,  (in my original course)</vt:lpstr>
      <vt:lpstr>Basic Python</vt:lpstr>
      <vt:lpstr>Using MNIST</vt:lpstr>
      <vt:lpstr>Basic image handling</vt:lpstr>
      <vt:lpstr>Basic TensorFlow</vt:lpstr>
      <vt:lpstr>Logistic regression</vt:lpstr>
      <vt:lpstr>Multi-layer perceptron</vt:lpstr>
      <vt:lpstr>Generating own datasets</vt:lpstr>
      <vt:lpstr>Denoising auto-encoder</vt:lpstr>
      <vt:lpstr>Convolutional neural network</vt:lpstr>
      <vt:lpstr>Semantic segmentation</vt:lpstr>
      <vt:lpstr>TensorBoard</vt:lpstr>
      <vt:lpstr>Multi-to-one RNN</vt:lpstr>
      <vt:lpstr>Word2vec</vt:lpstr>
      <vt:lpstr>Char-RNN</vt:lpstr>
      <vt:lpstr>Neural style</vt:lpstr>
      <vt:lpstr>In this workshop, we will cover,</vt:lpstr>
      <vt:lpstr>Basic Python usage</vt:lpstr>
      <vt:lpstr>Image Handling</vt:lpstr>
      <vt:lpstr>Basic TensorFlow</vt:lpstr>
      <vt:lpstr>MNIST usage</vt:lpstr>
      <vt:lpstr>Convolutional Neural Network</vt:lpstr>
      <vt:lpstr>CNN Architectures</vt:lpstr>
      <vt:lpstr>Implementing Logistic Regression</vt:lpstr>
      <vt:lpstr>Implementing Multi Layer Perceptron</vt:lpstr>
      <vt:lpstr>Implementing CNN</vt:lpstr>
      <vt:lpstr>Training with a Custom dataset</vt:lpstr>
      <vt:lpstr>And if time permits, </vt:lpstr>
      <vt:lpstr>Caution</vt:lpstr>
    </vt:vector>
  </TitlesOfParts>
  <Company>PIL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1154</cp:revision>
  <dcterms:created xsi:type="dcterms:W3CDTF">2010-03-17T18:05:41Z</dcterms:created>
  <dcterms:modified xsi:type="dcterms:W3CDTF">2016-09-24T18:37:51Z</dcterms:modified>
</cp:coreProperties>
</file>